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9" r:id="rId3"/>
    <p:sldId id="269" r:id="rId4"/>
    <p:sldId id="270" r:id="rId5"/>
    <p:sldId id="257" r:id="rId6"/>
    <p:sldId id="259" r:id="rId7"/>
    <p:sldId id="271" r:id="rId8"/>
    <p:sldId id="261" r:id="rId9"/>
    <p:sldId id="266" r:id="rId10"/>
    <p:sldId id="272" r:id="rId11"/>
    <p:sldId id="268" r:id="rId12"/>
    <p:sldId id="273" r:id="rId13"/>
    <p:sldId id="274" r:id="rId14"/>
    <p:sldId id="278" r:id="rId15"/>
    <p:sldId id="28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954F8D-5A83-4EBF-97BE-6D83C3C7C3EC}" v="213" dt="2019-09-26T09:21:04.5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7" d="100"/>
          <a:sy n="67" d="100"/>
        </p:scale>
        <p:origin x="644"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DF50E40-69C7-4868-95EE-C03778A282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200826" cy="6858001"/>
          </a:xfrm>
          <a:prstGeom prst="rect">
            <a:avLst/>
          </a:prstGeom>
        </p:spPr>
      </p:pic>
      <p:sp>
        <p:nvSpPr>
          <p:cNvPr id="5" name="Title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8" name="Footer Placeholder 7"/>
          <p:cNvSpPr>
            <a:spLocks noGrp="1"/>
          </p:cNvSpPr>
          <p:nvPr>
            <p:ph type="ftr" sz="quarter" idx="11"/>
          </p:nvPr>
        </p:nvSpPr>
        <p:spPr/>
        <p:txBody>
          <a:bodyPr/>
          <a:lstStyle/>
          <a:p>
            <a:endParaRPr lang="en-IN"/>
          </a:p>
        </p:txBody>
      </p:sp>
      <p:sp>
        <p:nvSpPr>
          <p:cNvPr id="11" name="Slide Number Placeholder 10"/>
          <p:cNvSpPr>
            <a:spLocks noGrp="1"/>
          </p:cNvSpPr>
          <p:nvPr>
            <p:ph type="sldNum" sz="quarter" idx="12"/>
          </p:nvPr>
        </p:nvSpPr>
        <p:spPr/>
        <p:txBody>
          <a:bodyPr/>
          <a:lstStyle/>
          <a:p>
            <a:fld id="{B7F30F6A-8DA8-4C9F-8F29-8D7B2F4E7B03}" type="slidenum">
              <a:rPr lang="en-IN" smtClean="0"/>
              <a:pPr/>
              <a:t>‹#›</a:t>
            </a:fld>
            <a:endParaRPr lang="en-IN"/>
          </a:p>
        </p:txBody>
      </p:sp>
      <p:pic>
        <p:nvPicPr>
          <p:cNvPr id="1026" name="Picture 2" descr="Image result for Unilever">
            <a:extLst>
              <a:ext uri="{FF2B5EF4-FFF2-40B4-BE49-F238E27FC236}">
                <a16:creationId xmlns:a16="http://schemas.microsoft.com/office/drawing/2014/main" id="{CE0F6EC6-C4A8-4684-AE6A-F2F06D9FC02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7190" y="257141"/>
            <a:ext cx="971956" cy="1075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Tungsten company">
            <a:extLst>
              <a:ext uri="{FF2B5EF4-FFF2-40B4-BE49-F238E27FC236}">
                <a16:creationId xmlns:a16="http://schemas.microsoft.com/office/drawing/2014/main" id="{5B68E06C-7126-464A-9028-0E0A36255C5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65412" y="257141"/>
            <a:ext cx="1333500" cy="9979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8864" y="4972847"/>
            <a:ext cx="10911840" cy="1051560"/>
          </a:xfrm>
        </p:spPr>
        <p:txBody>
          <a:bodyPr/>
          <a:lstStyle/>
          <a:p>
            <a:r>
              <a:rPr kumimoji="0" lang="en-US"/>
              <a:t>Click to edit Master title style</a:t>
            </a:r>
          </a:p>
        </p:txBody>
      </p:sp>
      <p:sp>
        <p:nvSpPr>
          <p:cNvPr id="3" name="Content Placeholder 2"/>
          <p:cNvSpPr>
            <a:spLocks noGrp="1"/>
          </p:cNvSpPr>
          <p:nvPr>
            <p:ph idx="1"/>
          </p:nvPr>
        </p:nvSpPr>
        <p:spPr>
          <a:xfrm>
            <a:off x="670560" y="530352"/>
            <a:ext cx="10911840"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7F30F6A-8DA8-4C9F-8F29-8D7B2F4E7B03}" type="slidenum">
              <a:rPr lang="en-IN" smtClean="0"/>
              <a:pPr/>
              <a:t>‹#›</a:t>
            </a:fld>
            <a:endParaRPr lang="en-IN"/>
          </a:p>
        </p:txBody>
      </p:sp>
      <p:pic>
        <p:nvPicPr>
          <p:cNvPr id="2050" name="Picture 2" descr="Image result for Unilever">
            <a:extLst>
              <a:ext uri="{FF2B5EF4-FFF2-40B4-BE49-F238E27FC236}">
                <a16:creationId xmlns:a16="http://schemas.microsoft.com/office/drawing/2014/main" id="{7C8512E8-2D3D-4DEE-92F5-73F9BF3CFF5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9264" y="136682"/>
            <a:ext cx="609600" cy="674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 up of a logo&#10;&#10;Description automatically generated">
            <a:extLst>
              <a:ext uri="{FF2B5EF4-FFF2-40B4-BE49-F238E27FC236}">
                <a16:creationId xmlns:a16="http://schemas.microsoft.com/office/drawing/2014/main" id="{92CB9A7D-AB9C-4526-9253-880B13A4EA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16286" y="0"/>
            <a:ext cx="1163379" cy="87059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7F30F6A-8DA8-4C9F-8F29-8D7B2F4E7B03}" type="slidenum">
              <a:rPr lang="en-IN" smtClean="0"/>
              <a:pPr/>
              <a:t>‹#›</a:t>
            </a:fld>
            <a:endParaRPr lang="en-IN"/>
          </a:p>
        </p:txBody>
      </p:sp>
      <p:sp>
        <p:nvSpPr>
          <p:cNvPr id="3" name="Picture Placeholder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670560" y="530352"/>
            <a:ext cx="10911840"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5"/>
            <a:ext cx="2641600"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711200" y="533403"/>
            <a:ext cx="7924800"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59C019E-D09F-4636-A44E-5833C154937C}" type="datetimeFigureOut">
              <a:rPr lang="en-IN" smtClean="0"/>
              <a:pPr/>
              <a:t>03-11-2021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7F30F6A-8DA8-4C9F-8F29-8D7B2F4E7B03}"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505CFFE-EA97-4F98-9939-6BDF9116FEC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41125"/>
            <a:ext cx="12192000" cy="6816875"/>
          </a:xfrm>
          <a:prstGeom prst="rect">
            <a:avLst/>
          </a:prstGeom>
        </p:spPr>
      </p:pic>
      <p:sp>
        <p:nvSpPr>
          <p:cNvPr id="13" name="Title Placeholder 12"/>
          <p:cNvSpPr>
            <a:spLocks noGrp="1"/>
          </p:cNvSpPr>
          <p:nvPr>
            <p:ph type="title"/>
          </p:nvPr>
        </p:nvSpPr>
        <p:spPr>
          <a:xfrm>
            <a:off x="670560" y="4985590"/>
            <a:ext cx="10911840"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670560" y="530352"/>
            <a:ext cx="10911840" cy="4187952"/>
          </a:xfrm>
          <a:prstGeom prst="rect">
            <a:avLst/>
          </a:prstGeom>
        </p:spPr>
        <p:txBody>
          <a:bodyPr vert="horz" lIns="182880" tIns="9144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5" name="Date Placeholder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59C019E-D09F-4636-A44E-5833C154937C}" type="datetimeFigureOut">
              <a:rPr lang="en-IN" smtClean="0"/>
              <a:pPr/>
              <a:t>03-11-2021</a:t>
            </a:fld>
            <a:endParaRPr lang="en-IN"/>
          </a:p>
        </p:txBody>
      </p:sp>
      <p:sp>
        <p:nvSpPr>
          <p:cNvPr id="18" name="Footer Placeholder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IN"/>
          </a:p>
        </p:txBody>
      </p:sp>
      <p:sp>
        <p:nvSpPr>
          <p:cNvPr id="5" name="Slide Number Placeholder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7F30F6A-8DA8-4C9F-8F29-8D7B2F4E7B03}"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D242-B4E0-493C-B475-DDFDAED60153}"/>
              </a:ext>
            </a:extLst>
          </p:cNvPr>
          <p:cNvSpPr>
            <a:spLocks noGrp="1"/>
          </p:cNvSpPr>
          <p:nvPr>
            <p:ph type="ctrTitle"/>
          </p:nvPr>
        </p:nvSpPr>
        <p:spPr>
          <a:xfrm>
            <a:off x="181220" y="1369467"/>
            <a:ext cx="10466716" cy="1281203"/>
          </a:xfrm>
        </p:spPr>
        <p:txBody>
          <a:bodyPr>
            <a:normAutofit/>
          </a:bodyPr>
          <a:lstStyle/>
          <a:p>
            <a:r>
              <a:rPr lang="en-IN" sz="4800" dirty="0">
                <a:solidFill>
                  <a:srgbClr val="0070C0"/>
                </a:solidFill>
              </a:rPr>
              <a:t>Download report</a:t>
            </a:r>
          </a:p>
        </p:txBody>
      </p:sp>
      <p:pic>
        <p:nvPicPr>
          <p:cNvPr id="1030" name="Picture 6" descr="C:\Users\Admin08\AppData\Local\Microsoft\Windows\Temporary Internet Files\Content.IE5\AE028HV2\primary-template-invoice[1].png"/>
          <p:cNvPicPr>
            <a:picLocks noChangeAspect="1" noChangeArrowheads="1"/>
          </p:cNvPicPr>
          <p:nvPr/>
        </p:nvPicPr>
        <p:blipFill>
          <a:blip r:embed="rId2" cstate="print"/>
          <a:srcRect/>
          <a:stretch>
            <a:fillRect/>
          </a:stretch>
        </p:blipFill>
        <p:spPr bwMode="auto">
          <a:xfrm>
            <a:off x="12192000" y="2650670"/>
            <a:ext cx="1284515" cy="1284515"/>
          </a:xfrm>
          <a:prstGeom prst="rect">
            <a:avLst/>
          </a:prstGeom>
          <a:noFill/>
        </p:spPr>
      </p:pic>
      <p:pic>
        <p:nvPicPr>
          <p:cNvPr id="1031" name="Picture 7" descr="C:\Users\Admin08\AppData\Local\Microsoft\Windows\Temporary Internet Files\Content.IE5\AE028HV2\580px-Computer_n_screen.svg[1].png"/>
          <p:cNvPicPr>
            <a:picLocks noChangeAspect="1" noChangeArrowheads="1"/>
          </p:cNvPicPr>
          <p:nvPr/>
        </p:nvPicPr>
        <p:blipFill>
          <a:blip r:embed="rId3"/>
          <a:srcRect/>
          <a:stretch>
            <a:fillRect/>
          </a:stretch>
        </p:blipFill>
        <p:spPr bwMode="auto">
          <a:xfrm>
            <a:off x="1023257" y="2303686"/>
            <a:ext cx="3979671" cy="4110039"/>
          </a:xfrm>
          <a:prstGeom prst="rect">
            <a:avLst/>
          </a:prstGeom>
          <a:noFill/>
        </p:spPr>
      </p:pic>
      <p:sp>
        <p:nvSpPr>
          <p:cNvPr id="16" name="Rectangle 15"/>
          <p:cNvSpPr/>
          <p:nvPr/>
        </p:nvSpPr>
        <p:spPr>
          <a:xfrm>
            <a:off x="5807373" y="4090941"/>
            <a:ext cx="5361370" cy="535531"/>
          </a:xfrm>
          <a:prstGeom prst="rect">
            <a:avLst/>
          </a:prstGeom>
        </p:spPr>
        <p:txBody>
          <a:bodyPr wrap="square">
            <a:spAutoFit/>
          </a:bodyPr>
          <a:lstStyle/>
          <a:p>
            <a:pPr lvl="0" algn="ctr">
              <a:lnSpc>
                <a:spcPct val="90000"/>
              </a:lnSpc>
              <a:spcBef>
                <a:spcPct val="0"/>
              </a:spcBef>
              <a:defRPr/>
            </a:pPr>
            <a:r>
              <a:rPr lang="en-IN" sz="3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Follow these steps . . . </a:t>
            </a:r>
          </a:p>
        </p:txBody>
      </p:sp>
    </p:spTree>
    <p:extLst>
      <p:ext uri="{BB962C8B-B14F-4D97-AF65-F5344CB8AC3E}">
        <p14:creationId xmlns:p14="http://schemas.microsoft.com/office/powerpoint/2010/main" val="1632238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nodeType="clickEffect">
                                  <p:stCondLst>
                                    <p:cond delay="0"/>
                                  </p:stCondLst>
                                  <p:childTnLst>
                                    <p:animMotion origin="layout" path="M -4.09996E-6 4.44444E-6 C -0.14746 -0.0588 -0.2948 -0.1176 -0.43511 -0.10718 C -0.57542 -0.09676 -0.77404 0.03379 -0.84211 0.06203 " pathEditMode="relative" rAng="0" ptsTypes="aaA">
                                      <p:cBhvr>
                                        <p:cTn id="13" dur="2000" fill="hold"/>
                                        <p:tgtEl>
                                          <p:spTgt spid="1030"/>
                                        </p:tgtEl>
                                        <p:attrNameLst>
                                          <p:attrName>ppt_x</p:attrName>
                                          <p:attrName>ppt_y</p:attrName>
                                        </p:attrNameLst>
                                      </p:cBhvr>
                                      <p:rCtr x="-42100" y="-2800"/>
                                    </p:animMotion>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1031"/>
                                        </p:tgtEl>
                                        <p:attrNameLst>
                                          <p:attrName>style.visibility</p:attrName>
                                        </p:attrNameLst>
                                      </p:cBhvr>
                                      <p:to>
                                        <p:strVal val="visible"/>
                                      </p:to>
                                    </p:set>
                                    <p:animEffect transition="in" filter="fade">
                                      <p:cBhvr>
                                        <p:cTn id="17" dur="1000"/>
                                        <p:tgtEl>
                                          <p:spTgt spid="1031"/>
                                        </p:tgtEl>
                                      </p:cBhvr>
                                    </p:animEffect>
                                  </p:childTnLst>
                                </p:cTn>
                              </p:par>
                            </p:childTnLst>
                          </p:cTn>
                        </p:par>
                        <p:par>
                          <p:cTn id="18" fill="hold">
                            <p:stCondLst>
                              <p:cond delay="3000"/>
                            </p:stCondLst>
                            <p:childTnLst>
                              <p:par>
                                <p:cTn id="19" presetID="3" presetClass="entr" presetSubtype="1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linds(horizontal)">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947482-79B8-4D9C-BFD2-295A09A923D6}"/>
              </a:ext>
            </a:extLst>
          </p:cNvPr>
          <p:cNvSpPr>
            <a:spLocks noGrp="1"/>
          </p:cNvSpPr>
          <p:nvPr>
            <p:ph idx="1"/>
          </p:nvPr>
        </p:nvSpPr>
        <p:spPr>
          <a:xfrm>
            <a:off x="310471" y="1646770"/>
            <a:ext cx="10911840" cy="4187952"/>
          </a:xfrm>
          <a:solidFill>
            <a:schemeClr val="bg1">
              <a:alpha val="40000"/>
            </a:schemeClr>
          </a:solidFill>
        </p:spPr>
        <p:txBody>
          <a:bodyPr>
            <a:normAutofit/>
          </a:bodyPr>
          <a:lstStyle/>
          <a:p>
            <a:r>
              <a:rPr lang="en-IN" sz="2000" dirty="0"/>
              <a:t>Tungsten allows you to download the list of invoice details on to a spreadsheet for various analysis.</a:t>
            </a:r>
          </a:p>
          <a:p>
            <a:pPr marL="0" indent="0">
              <a:buNone/>
            </a:pPr>
            <a:endParaRPr lang="en-IN" sz="500" dirty="0"/>
          </a:p>
          <a:p>
            <a:r>
              <a:rPr lang="en-IN" sz="2000" dirty="0"/>
              <a:t>The report has the remittance advise number by each paid invoices using which you can identify all the invoices paid in a payment and confirm the payment.</a:t>
            </a:r>
          </a:p>
          <a:p>
            <a:endParaRPr lang="en-IN" sz="500" dirty="0"/>
          </a:p>
          <a:p>
            <a:r>
              <a:rPr lang="en-IN" sz="2000" dirty="0"/>
              <a:t>You can use this report to cross check with the list of invoices you want to query or know the status. </a:t>
            </a:r>
          </a:p>
          <a:p>
            <a:pPr marL="0" indent="0">
              <a:buNone/>
            </a:pPr>
            <a:endParaRPr lang="en-IN" sz="500" dirty="0"/>
          </a:p>
          <a:p>
            <a:r>
              <a:rPr lang="en-IN" sz="2000" dirty="0"/>
              <a:t>If you do not see an Invoice reflecting on the portal or in the report, this means Unilever has not received such invoice(s). You may have to resubmit the invoice to Unilever. (Please note : for Paper invoice you will have to keep the transit time in mind from the time you parcelled/couriered to Unilever)</a:t>
            </a:r>
          </a:p>
          <a:p>
            <a:endParaRPr lang="en-IN" sz="500" dirty="0"/>
          </a:p>
          <a:p>
            <a:endParaRPr lang="en-IN" sz="2000" dirty="0"/>
          </a:p>
        </p:txBody>
      </p:sp>
      <p:sp>
        <p:nvSpPr>
          <p:cNvPr id="4" name="Rectangle 3">
            <a:extLst>
              <a:ext uri="{FF2B5EF4-FFF2-40B4-BE49-F238E27FC236}">
                <a16:creationId xmlns:a16="http://schemas.microsoft.com/office/drawing/2014/main" id="{B1D369C8-2579-4CA6-94CB-A77A4DC77C95}"/>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t>Important Information:</a:t>
            </a:r>
          </a:p>
        </p:txBody>
      </p:sp>
    </p:spTree>
    <p:extLst>
      <p:ext uri="{BB962C8B-B14F-4D97-AF65-F5344CB8AC3E}">
        <p14:creationId xmlns:p14="http://schemas.microsoft.com/office/powerpoint/2010/main" val="310064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681857" y="2743200"/>
            <a:ext cx="8948058"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2050" name="Picture 2" descr="C:\Users\Admin08\AppData\Local\Microsoft\Windows\Temporary Internet Files\Content.IE5\AE028HV2\768px-System-search.svg[1].png"/>
          <p:cNvPicPr>
            <a:picLocks noChangeAspect="1" noChangeArrowheads="1"/>
          </p:cNvPicPr>
          <p:nvPr/>
        </p:nvPicPr>
        <p:blipFill>
          <a:blip r:embed="rId2" cstate="print"/>
          <a:srcRect/>
          <a:stretch>
            <a:fillRect/>
          </a:stretch>
        </p:blipFill>
        <p:spPr bwMode="auto">
          <a:xfrm>
            <a:off x="9671972" y="2808515"/>
            <a:ext cx="865414" cy="865414"/>
          </a:xfrm>
          <a:prstGeom prst="rect">
            <a:avLst/>
          </a:prstGeom>
          <a:noFill/>
        </p:spPr>
      </p:pic>
      <p:sp>
        <p:nvSpPr>
          <p:cNvPr id="9" name="Rectangle 8"/>
          <p:cNvSpPr/>
          <p:nvPr/>
        </p:nvSpPr>
        <p:spPr>
          <a:xfrm>
            <a:off x="1551221" y="3007863"/>
            <a:ext cx="8425543" cy="369332"/>
          </a:xfrm>
          <a:prstGeom prst="rect">
            <a:avLst/>
          </a:prstGeom>
        </p:spPr>
        <p:txBody>
          <a:bodyPr wrap="square">
            <a:spAutoFit/>
          </a:bodyPr>
          <a:lstStyle/>
          <a:p>
            <a:pPr algn="ctr"/>
            <a:r>
              <a:rPr lang="en-US" dirty="0"/>
              <a:t>https://portal.tungsten-network.com/Login.aspx?ReturnUrl=%2f</a:t>
            </a:r>
          </a:p>
        </p:txBody>
      </p:sp>
      <p:pic>
        <p:nvPicPr>
          <p:cNvPr id="5" name="Picture 3"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a:off x="1714501" y="3118754"/>
            <a:ext cx="843387" cy="1191987"/>
          </a:xfrm>
          <a:prstGeom prst="rect">
            <a:avLst/>
          </a:prstGeom>
          <a:noFill/>
        </p:spPr>
      </p:pic>
      <p:sp>
        <p:nvSpPr>
          <p:cNvPr id="10" name="Rectangle 9">
            <a:extLst>
              <a:ext uri="{FF2B5EF4-FFF2-40B4-BE49-F238E27FC236}">
                <a16:creationId xmlns:a16="http://schemas.microsoft.com/office/drawing/2014/main" id="{CD589349-F267-43AE-AC10-CD63B7E5BF69}"/>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1 : Login to Tungsten Network Webpage</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ransition spd="slow"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9">
                                            <p:txEl>
                                              <p:pRg st="0" end="0"/>
                                            </p:txEl>
                                          </p:spTgt>
                                        </p:tgtEl>
                                        <p:attrNameLst>
                                          <p:attrName>style.visibility</p:attrName>
                                        </p:attrNameLst>
                                      </p:cBhvr>
                                      <p:to>
                                        <p:strVal val="visible"/>
                                      </p:to>
                                    </p:set>
                                    <p:anim calcmode="discrete" valueType="clr">
                                      <p:cBhvr override="childStyle">
                                        <p:cTn id="7" dur="60"/>
                                        <p:tgtEl>
                                          <p:spTgt spid="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60"/>
                                        <p:tgtEl>
                                          <p:spTgt spid="9">
                                            <p:txEl>
                                              <p:pRg st="0" end="0"/>
                                            </p:txEl>
                                          </p:spTgt>
                                        </p:tgtEl>
                                        <p:attrNameLst>
                                          <p:attrName>fillcolor</p:attrName>
                                        </p:attrNameLst>
                                      </p:cBhvr>
                                      <p:tavLst>
                                        <p:tav tm="0">
                                          <p:val>
                                            <p:clrVal>
                                              <a:schemeClr val="accent2"/>
                                            </p:clrVal>
                                          </p:val>
                                        </p:tav>
                                        <p:tav tm="50000">
                                          <p:val>
                                            <p:clrVal>
                                              <a:schemeClr val="hlink"/>
                                            </p:clrVal>
                                          </p:val>
                                        </p:tav>
                                      </p:tavLst>
                                    </p:anim>
                                    <p:set>
                                      <p:cBhvr>
                                        <p:cTn id="9" dur="60"/>
                                        <p:tgtEl>
                                          <p:spTgt spid="9">
                                            <p:txEl>
                                              <p:pRg st="0" end="0"/>
                                            </p:txEl>
                                          </p:spTgt>
                                        </p:tgtEl>
                                        <p:attrNameLst>
                                          <p:attrName>fill.type</p:attrName>
                                        </p:attrNameLst>
                                      </p:cBhvr>
                                      <p:to>
                                        <p:strVal val="solid"/>
                                      </p:to>
                                    </p:set>
                                  </p:childTnLst>
                                </p:cTn>
                              </p:par>
                              <p:par>
                                <p:cTn id="10" presetID="63" presetClass="path" presetSubtype="0" accel="50000" decel="50000" fill="hold" nodeType="withEffect">
                                  <p:stCondLst>
                                    <p:cond delay="0"/>
                                  </p:stCondLst>
                                  <p:childTnLst>
                                    <p:animMotion origin="layout" path="M -1.82481E-6 3.33333E-6 L 0.65574 3.33333E-6 " pathEditMode="relative" rAng="0" ptsTypes="AA">
                                      <p:cBhvr>
                                        <p:cTn id="11" dur="2000" fill="hold"/>
                                        <p:tgtEl>
                                          <p:spTgt spid="5"/>
                                        </p:tgtEl>
                                        <p:attrNameLst>
                                          <p:attrName>ppt_x</p:attrName>
                                          <p:attrName>ppt_y</p:attrName>
                                        </p:attrNameLst>
                                      </p:cBhvr>
                                      <p:rCtr x="328" y="0"/>
                                    </p:animMotion>
                                  </p:childTnLst>
                                </p:cTn>
                              </p:par>
                              <p:par>
                                <p:cTn id="12" presetID="42"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08\AppData\Local\Microsoft\Windows\Temporary Internet Files\Content.IE5\AE028HV2\hand-finger-arm-person-point-15362-large[1].png"/>
          <p:cNvPicPr>
            <a:picLocks noChangeAspect="1" noChangeArrowheads="1"/>
          </p:cNvPicPr>
          <p:nvPr/>
        </p:nvPicPr>
        <p:blipFill>
          <a:blip r:embed="rId2" cstate="print"/>
          <a:srcRect/>
          <a:stretch>
            <a:fillRect/>
          </a:stretch>
        </p:blipFill>
        <p:spPr bwMode="auto">
          <a:xfrm>
            <a:off x="8108956" y="4147477"/>
            <a:ext cx="692527" cy="978772"/>
          </a:xfrm>
          <a:prstGeom prst="rect">
            <a:avLst/>
          </a:prstGeom>
          <a:noFill/>
        </p:spPr>
      </p:pic>
      <p:sp>
        <p:nvSpPr>
          <p:cNvPr id="10" name="Rectangle 9"/>
          <p:cNvSpPr/>
          <p:nvPr/>
        </p:nvSpPr>
        <p:spPr>
          <a:xfrm>
            <a:off x="7081062" y="3399426"/>
            <a:ext cx="3027004" cy="276999"/>
          </a:xfrm>
          <a:prstGeom prst="rect">
            <a:avLst/>
          </a:prstGeom>
        </p:spPr>
        <p:txBody>
          <a:bodyPr wrap="square">
            <a:spAutoFit/>
          </a:bodyPr>
          <a:lstStyle/>
          <a:p>
            <a:pPr algn="ctr"/>
            <a:endParaRPr lang="en-US" sz="1200" b="1" dirty="0"/>
          </a:p>
        </p:txBody>
      </p:sp>
      <p:grpSp>
        <p:nvGrpSpPr>
          <p:cNvPr id="3" name="Group 2">
            <a:extLst>
              <a:ext uri="{FF2B5EF4-FFF2-40B4-BE49-F238E27FC236}">
                <a16:creationId xmlns:a16="http://schemas.microsoft.com/office/drawing/2014/main" id="{CE99AE27-294E-411C-B3A1-69F54410CE6C}"/>
              </a:ext>
            </a:extLst>
          </p:cNvPr>
          <p:cNvGrpSpPr/>
          <p:nvPr/>
        </p:nvGrpSpPr>
        <p:grpSpPr>
          <a:xfrm>
            <a:off x="1079190" y="1674539"/>
            <a:ext cx="9792690" cy="4945875"/>
            <a:chOff x="1170630" y="1054933"/>
            <a:chExt cx="9792690" cy="4945875"/>
          </a:xfrm>
        </p:grpSpPr>
        <p:pic>
          <p:nvPicPr>
            <p:cNvPr id="4" name="Picture 2" descr="I:\Power house\Latest September\slide1.png"/>
            <p:cNvPicPr>
              <a:picLocks noChangeAspect="1" noChangeArrowheads="1"/>
            </p:cNvPicPr>
            <p:nvPr/>
          </p:nvPicPr>
          <p:blipFill>
            <a:blip r:embed="rId3"/>
            <a:srcRect/>
            <a:stretch>
              <a:fillRect/>
            </a:stretch>
          </p:blipFill>
          <p:spPr bwMode="auto">
            <a:xfrm>
              <a:off x="1170630" y="1054933"/>
              <a:ext cx="9792690" cy="4945875"/>
            </a:xfrm>
            <a:prstGeom prst="rect">
              <a:avLst/>
            </a:prstGeom>
            <a:noFill/>
          </p:spPr>
        </p:pic>
        <p:sp>
          <p:nvSpPr>
            <p:cNvPr id="8" name="Speech Bubble: Rectangle with Corners Rounded 7">
              <a:extLst>
                <a:ext uri="{FF2B5EF4-FFF2-40B4-BE49-F238E27FC236}">
                  <a16:creationId xmlns:a16="http://schemas.microsoft.com/office/drawing/2014/main" id="{6BBEE515-9C4E-4965-8CEF-E4DC3D568289}"/>
                </a:ext>
              </a:extLst>
            </p:cNvPr>
            <p:cNvSpPr/>
            <p:nvPr/>
          </p:nvSpPr>
          <p:spPr>
            <a:xfrm>
              <a:off x="5320235" y="2134736"/>
              <a:ext cx="2028380" cy="508892"/>
            </a:xfrm>
            <a:prstGeom prst="wedgeRoundRectCallout">
              <a:avLst>
                <a:gd name="adj1" fmla="val 41160"/>
                <a:gd name="adj2" fmla="val 1273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Enter your login ID</a:t>
              </a:r>
            </a:p>
          </p:txBody>
        </p:sp>
        <p:grpSp>
          <p:nvGrpSpPr>
            <p:cNvPr id="2" name="Group 1">
              <a:extLst>
                <a:ext uri="{FF2B5EF4-FFF2-40B4-BE49-F238E27FC236}">
                  <a16:creationId xmlns:a16="http://schemas.microsoft.com/office/drawing/2014/main" id="{A62E3AB0-8707-4B55-9982-94FD9B566CEB}"/>
                </a:ext>
              </a:extLst>
            </p:cNvPr>
            <p:cNvGrpSpPr/>
            <p:nvPr/>
          </p:nvGrpSpPr>
          <p:grpSpPr>
            <a:xfrm>
              <a:off x="4150595" y="3018979"/>
              <a:ext cx="5454096" cy="1098679"/>
              <a:chOff x="4150595" y="3018979"/>
              <a:chExt cx="5454096" cy="1098679"/>
            </a:xfrm>
          </p:grpSpPr>
          <p:sp>
            <p:nvSpPr>
              <p:cNvPr id="5" name="Rectangle 4"/>
              <p:cNvSpPr/>
              <p:nvPr/>
            </p:nvSpPr>
            <p:spPr>
              <a:xfrm>
                <a:off x="7348615" y="3754667"/>
                <a:ext cx="2256076" cy="3629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with Corners Rounded 8">
                <a:extLst>
                  <a:ext uri="{FF2B5EF4-FFF2-40B4-BE49-F238E27FC236}">
                    <a16:creationId xmlns:a16="http://schemas.microsoft.com/office/drawing/2014/main" id="{125C994A-BD5E-4308-A714-F6262A9CB2B5}"/>
                  </a:ext>
                </a:extLst>
              </p:cNvPr>
              <p:cNvSpPr/>
              <p:nvPr/>
            </p:nvSpPr>
            <p:spPr>
              <a:xfrm>
                <a:off x="4150595" y="3018979"/>
                <a:ext cx="2176414" cy="508892"/>
              </a:xfrm>
              <a:prstGeom prst="wedgeRoundRectCallout">
                <a:avLst>
                  <a:gd name="adj1" fmla="val 95070"/>
                  <a:gd name="adj2" fmla="val 4397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Enter your password</a:t>
                </a:r>
              </a:p>
            </p:txBody>
          </p:sp>
        </p:grpSp>
        <p:sp>
          <p:nvSpPr>
            <p:cNvPr id="11" name="Rounded Rectangle 7">
              <a:extLst>
                <a:ext uri="{FF2B5EF4-FFF2-40B4-BE49-F238E27FC236}">
                  <a16:creationId xmlns:a16="http://schemas.microsoft.com/office/drawing/2014/main" id="{3B674D92-88FC-4F44-8466-1913C109E187}"/>
                </a:ext>
              </a:extLst>
            </p:cNvPr>
            <p:cNvSpPr/>
            <p:nvPr/>
          </p:nvSpPr>
          <p:spPr>
            <a:xfrm>
              <a:off x="1293999" y="1272519"/>
              <a:ext cx="8484046" cy="328252"/>
            </a:xfrm>
            <a:prstGeom prst="roundRect">
              <a:avLst/>
            </a:prstGeom>
            <a:solidFill>
              <a:srgbClr val="FAD156"/>
            </a:solidFill>
            <a:ln>
              <a:noFill/>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sp>
        <p:nvSpPr>
          <p:cNvPr id="12" name="Rectangle 11">
            <a:extLst>
              <a:ext uri="{FF2B5EF4-FFF2-40B4-BE49-F238E27FC236}">
                <a16:creationId xmlns:a16="http://schemas.microsoft.com/office/drawing/2014/main" id="{6405D6E7-4EF6-49AB-988D-1CE9BB9C280F}"/>
              </a:ext>
            </a:extLst>
          </p:cNvPr>
          <p:cNvSpPr/>
          <p:nvPr/>
        </p:nvSpPr>
        <p:spPr>
          <a:xfrm>
            <a:off x="1202559" y="1932275"/>
            <a:ext cx="5554668" cy="276999"/>
          </a:xfrm>
          <a:prstGeom prst="rect">
            <a:avLst/>
          </a:prstGeom>
        </p:spPr>
        <p:txBody>
          <a:bodyPr wrap="square">
            <a:spAutoFit/>
          </a:bodyPr>
          <a:lstStyle/>
          <a:p>
            <a:pPr algn="ctr"/>
            <a:r>
              <a:rPr lang="en-US" sz="1200" dirty="0"/>
              <a:t>https://portal.tungsten-network.com/Login.aspx?ReturnUrl=%2f</a:t>
            </a:r>
          </a:p>
        </p:txBody>
      </p:sp>
      <p:sp>
        <p:nvSpPr>
          <p:cNvPr id="14" name="Rectangle 13">
            <a:extLst>
              <a:ext uri="{FF2B5EF4-FFF2-40B4-BE49-F238E27FC236}">
                <a16:creationId xmlns:a16="http://schemas.microsoft.com/office/drawing/2014/main" id="{C627821E-A6DD-4C9E-B0E4-FBA942C5F6B1}"/>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1 : Login to Tungsten Network Webpage</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afterEffect" nodePh="1">
                                  <p:stCondLst>
                                    <p:cond delay="0"/>
                                  </p:stCondLst>
                                  <p:endCondLst>
                                    <p:cond evt="begin" delay="0">
                                      <p:tn val="5"/>
                                    </p:cond>
                                  </p:endCondLst>
                                  <p:iterate type="lt">
                                    <p:tmPct val="50000"/>
                                  </p:iterate>
                                  <p:childTnLst>
                                    <p:set>
                                      <p:cBhvr>
                                        <p:cTn id="6" dur="1" fill="hold">
                                          <p:stCondLst>
                                            <p:cond delay="0"/>
                                          </p:stCondLst>
                                        </p:cTn>
                                        <p:tgtEl>
                                          <p:spTgt spid="10">
                                            <p:txEl>
                                              <p:pRg st="0" end="0"/>
                                            </p:txEl>
                                          </p:spTgt>
                                        </p:tgtEl>
                                        <p:attrNameLst>
                                          <p:attrName>style.visibility</p:attrName>
                                        </p:attrNameLst>
                                      </p:cBhvr>
                                      <p:to>
                                        <p:strVal val="visible"/>
                                      </p:to>
                                    </p:set>
                                    <p:anim calcmode="discrete" valueType="clr">
                                      <p:cBhvr override="childStyle">
                                        <p:cTn id="7" dur="60"/>
                                        <p:tgtEl>
                                          <p:spTgt spid="1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60"/>
                                        <p:tgtEl>
                                          <p:spTgt spid="10">
                                            <p:txEl>
                                              <p:pRg st="0" end="0"/>
                                            </p:txEl>
                                          </p:spTgt>
                                        </p:tgtEl>
                                        <p:attrNameLst>
                                          <p:attrName>fillcolor</p:attrName>
                                        </p:attrNameLst>
                                      </p:cBhvr>
                                      <p:tavLst>
                                        <p:tav tm="0">
                                          <p:val>
                                            <p:clrVal>
                                              <a:schemeClr val="accent2"/>
                                            </p:clrVal>
                                          </p:val>
                                        </p:tav>
                                        <p:tav tm="50000">
                                          <p:val>
                                            <p:clrVal>
                                              <a:schemeClr val="hlink"/>
                                            </p:clrVal>
                                          </p:val>
                                        </p:tav>
                                      </p:tavLst>
                                    </p:anim>
                                    <p:set>
                                      <p:cBhvr>
                                        <p:cTn id="9" dur="60"/>
                                        <p:tgtEl>
                                          <p:spTgt spid="10">
                                            <p:txEl>
                                              <p:pRg st="0" end="0"/>
                                            </p:txEl>
                                          </p:spTgt>
                                        </p:tgtEl>
                                        <p:attrNameLst>
                                          <p:attrName>fill.type</p:attrName>
                                        </p:attrNameLst>
                                      </p:cBhvr>
                                      <p:to>
                                        <p:strVal val="solid"/>
                                      </p:to>
                                    </p:set>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ppt_x</p:attrName>
                                        </p:attrNameLst>
                                      </p:cBhvr>
                                      <p:tavLst>
                                        <p:tav tm="0">
                                          <p:val>
                                            <p:strVal val="#ppt_x"/>
                                          </p:val>
                                        </p:tav>
                                        <p:tav tm="100000">
                                          <p:val>
                                            <p:strVal val="#ppt_x"/>
                                          </p:val>
                                        </p:tav>
                                      </p:tavLst>
                                    </p:anim>
                                    <p:anim calcmode="lin" valueType="num">
                                      <p:cBhvr>
                                        <p:cTn id="14" dur="2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6D1E37-B914-450E-89FF-AA31C7D10725}"/>
              </a:ext>
            </a:extLst>
          </p:cNvPr>
          <p:cNvPicPr>
            <a:picLocks noChangeAspect="1"/>
          </p:cNvPicPr>
          <p:nvPr/>
        </p:nvPicPr>
        <p:blipFill>
          <a:blip r:embed="rId2"/>
          <a:stretch>
            <a:fillRect/>
          </a:stretch>
        </p:blipFill>
        <p:spPr>
          <a:xfrm>
            <a:off x="1101969" y="1316689"/>
            <a:ext cx="10058400" cy="4842177"/>
          </a:xfrm>
          <a:prstGeom prst="rect">
            <a:avLst/>
          </a:prstGeom>
        </p:spPr>
      </p:pic>
      <p:sp>
        <p:nvSpPr>
          <p:cNvPr id="9" name="Rectangle 8"/>
          <p:cNvSpPr/>
          <p:nvPr/>
        </p:nvSpPr>
        <p:spPr>
          <a:xfrm>
            <a:off x="6093266" y="2427465"/>
            <a:ext cx="815990" cy="2911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a:off x="6136461" y="2655922"/>
            <a:ext cx="692527" cy="978772"/>
          </a:xfrm>
          <a:prstGeom prst="rect">
            <a:avLst/>
          </a:prstGeom>
          <a:noFill/>
        </p:spPr>
      </p:pic>
      <p:sp>
        <p:nvSpPr>
          <p:cNvPr id="6" name="Speech Bubble: Rectangle with Corners Rounded 5">
            <a:extLst>
              <a:ext uri="{FF2B5EF4-FFF2-40B4-BE49-F238E27FC236}">
                <a16:creationId xmlns:a16="http://schemas.microsoft.com/office/drawing/2014/main" id="{4EF4DC67-CF78-4626-AC46-874A9E638725}"/>
              </a:ext>
            </a:extLst>
          </p:cNvPr>
          <p:cNvSpPr/>
          <p:nvPr/>
        </p:nvSpPr>
        <p:spPr>
          <a:xfrm>
            <a:off x="3192780" y="1569375"/>
            <a:ext cx="2455494" cy="523220"/>
          </a:xfrm>
          <a:prstGeom prst="wedgeRoundRectCallout">
            <a:avLst>
              <a:gd name="adj1" fmla="val 68321"/>
              <a:gd name="adj2" fmla="val 1135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Click on Reporting</a:t>
            </a:r>
          </a:p>
        </p:txBody>
      </p:sp>
      <p:sp>
        <p:nvSpPr>
          <p:cNvPr id="8" name="Rectangle 7">
            <a:extLst>
              <a:ext uri="{FF2B5EF4-FFF2-40B4-BE49-F238E27FC236}">
                <a16:creationId xmlns:a16="http://schemas.microsoft.com/office/drawing/2014/main" id="{8227ABF8-6BD6-4DBB-9B82-AB4BBCBED2A9}"/>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2 : Click on “Reporting” drop down</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847229905"/>
      </p:ext>
    </p:extLst>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strVal val="#ppt_h"/>
                                          </p:val>
                                        </p:tav>
                                        <p:tav tm="100000">
                                          <p:val>
                                            <p:strVal val="#ppt_h"/>
                                          </p:val>
                                        </p:tav>
                                      </p:tavLst>
                                    </p:anim>
                                  </p:childTnLst>
                                </p:cTn>
                              </p:par>
                              <p:par>
                                <p:cTn id="14" presetID="42" presetClass="entr" presetSubtype="0"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fade">
                                      <p:cBhvr>
                                        <p:cTn id="16" dur="2000"/>
                                        <p:tgtEl>
                                          <p:spTgt spid="3074"/>
                                        </p:tgtEl>
                                      </p:cBhvr>
                                    </p:animEffect>
                                    <p:anim calcmode="lin" valueType="num">
                                      <p:cBhvr>
                                        <p:cTn id="17" dur="2000" fill="hold"/>
                                        <p:tgtEl>
                                          <p:spTgt spid="3074"/>
                                        </p:tgtEl>
                                        <p:attrNameLst>
                                          <p:attrName>ppt_x</p:attrName>
                                        </p:attrNameLst>
                                      </p:cBhvr>
                                      <p:tavLst>
                                        <p:tav tm="0">
                                          <p:val>
                                            <p:strVal val="#ppt_x"/>
                                          </p:val>
                                        </p:tav>
                                        <p:tav tm="100000">
                                          <p:val>
                                            <p:strVal val="#ppt_x"/>
                                          </p:val>
                                        </p:tav>
                                      </p:tavLst>
                                    </p:anim>
                                    <p:anim calcmode="lin" valueType="num">
                                      <p:cBhvr>
                                        <p:cTn id="18" dur="2000" fill="hold"/>
                                        <p:tgtEl>
                                          <p:spTgt spid="307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BA5BE7-5ACC-4136-B9BE-92A81C37DE99}"/>
              </a:ext>
            </a:extLst>
          </p:cNvPr>
          <p:cNvPicPr>
            <a:picLocks noChangeAspect="1"/>
          </p:cNvPicPr>
          <p:nvPr/>
        </p:nvPicPr>
        <p:blipFill>
          <a:blip r:embed="rId2"/>
          <a:stretch>
            <a:fillRect/>
          </a:stretch>
        </p:blipFill>
        <p:spPr>
          <a:xfrm>
            <a:off x="1212196" y="1396999"/>
            <a:ext cx="9779000" cy="5029201"/>
          </a:xfrm>
          <a:prstGeom prst="rect">
            <a:avLst/>
          </a:prstGeom>
        </p:spPr>
      </p:pic>
      <p:sp>
        <p:nvSpPr>
          <p:cNvPr id="6" name="Rectangle 5"/>
          <p:cNvSpPr/>
          <p:nvPr/>
        </p:nvSpPr>
        <p:spPr>
          <a:xfrm>
            <a:off x="5579986" y="2872902"/>
            <a:ext cx="1234561" cy="2911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a:off x="5975025" y="3107026"/>
            <a:ext cx="692527" cy="978772"/>
          </a:xfrm>
          <a:prstGeom prst="rect">
            <a:avLst/>
          </a:prstGeom>
          <a:noFill/>
        </p:spPr>
      </p:pic>
      <p:sp>
        <p:nvSpPr>
          <p:cNvPr id="8" name="Speech Bubble: Rectangle with Corners Rounded 7">
            <a:extLst>
              <a:ext uri="{FF2B5EF4-FFF2-40B4-BE49-F238E27FC236}">
                <a16:creationId xmlns:a16="http://schemas.microsoft.com/office/drawing/2014/main" id="{3401479A-F86A-49B0-9FBE-6F1A62D45063}"/>
              </a:ext>
            </a:extLst>
          </p:cNvPr>
          <p:cNvSpPr/>
          <p:nvPr/>
        </p:nvSpPr>
        <p:spPr>
          <a:xfrm>
            <a:off x="3124492" y="1520790"/>
            <a:ext cx="2455494" cy="614160"/>
          </a:xfrm>
          <a:prstGeom prst="wedgeRoundRectCallout">
            <a:avLst>
              <a:gd name="adj1" fmla="val 49701"/>
              <a:gd name="adj2" fmla="val 1730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Select Invoice Submitted</a:t>
            </a:r>
          </a:p>
        </p:txBody>
      </p:sp>
      <p:sp>
        <p:nvSpPr>
          <p:cNvPr id="9" name="Rectangle 8">
            <a:extLst>
              <a:ext uri="{FF2B5EF4-FFF2-40B4-BE49-F238E27FC236}">
                <a16:creationId xmlns:a16="http://schemas.microsoft.com/office/drawing/2014/main" id="{6F69F428-D1E9-4306-9647-F95681486DD1}"/>
              </a:ext>
            </a:extLst>
          </p:cNvPr>
          <p:cNvSpPr/>
          <p:nvPr/>
        </p:nvSpPr>
        <p:spPr>
          <a:xfrm>
            <a:off x="137440" y="896063"/>
            <a:ext cx="10149560"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3 : Select “Invoices Submitted” in the drop down</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588158987"/>
      </p:ext>
    </p:extLst>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childTnLst>
                                </p:cTn>
                              </p:par>
                              <p:par>
                                <p:cTn id="14" presetID="42"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anim calcmode="lin" valueType="num">
                                      <p:cBhvr>
                                        <p:cTn id="17" dur="2000" fill="hold"/>
                                        <p:tgtEl>
                                          <p:spTgt spid="7"/>
                                        </p:tgtEl>
                                        <p:attrNameLst>
                                          <p:attrName>ppt_x</p:attrName>
                                        </p:attrNameLst>
                                      </p:cBhvr>
                                      <p:tavLst>
                                        <p:tav tm="0">
                                          <p:val>
                                            <p:strVal val="#ppt_x"/>
                                          </p:val>
                                        </p:tav>
                                        <p:tav tm="100000">
                                          <p:val>
                                            <p:strVal val="#ppt_x"/>
                                          </p:val>
                                        </p:tav>
                                      </p:tavLst>
                                    </p:anim>
                                    <p:anim calcmode="lin" valueType="num">
                                      <p:cBhvr>
                                        <p:cTn id="18" dur="2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9B6C0A-907B-444B-A276-DFA337DDB89A}"/>
              </a:ext>
            </a:extLst>
          </p:cNvPr>
          <p:cNvGrpSpPr/>
          <p:nvPr/>
        </p:nvGrpSpPr>
        <p:grpSpPr>
          <a:xfrm>
            <a:off x="1177358" y="1752268"/>
            <a:ext cx="9746674" cy="5105732"/>
            <a:chOff x="1177358" y="1208356"/>
            <a:chExt cx="9746674" cy="5105732"/>
          </a:xfrm>
        </p:grpSpPr>
        <p:pic>
          <p:nvPicPr>
            <p:cNvPr id="4" name="Picture 3">
              <a:extLst>
                <a:ext uri="{FF2B5EF4-FFF2-40B4-BE49-F238E27FC236}">
                  <a16:creationId xmlns:a16="http://schemas.microsoft.com/office/drawing/2014/main" id="{6165E6AD-0D33-4D9A-A5AD-2D7A3AE7E959}"/>
                </a:ext>
              </a:extLst>
            </p:cNvPr>
            <p:cNvPicPr>
              <a:picLocks noChangeAspect="1"/>
            </p:cNvPicPr>
            <p:nvPr/>
          </p:nvPicPr>
          <p:blipFill rotWithShape="1">
            <a:blip r:embed="rId2"/>
            <a:srcRect b="7558"/>
            <a:stretch/>
          </p:blipFill>
          <p:spPr>
            <a:xfrm>
              <a:off x="1177358" y="1208356"/>
              <a:ext cx="9746674" cy="4650184"/>
            </a:xfrm>
            <a:prstGeom prst="rect">
              <a:avLst/>
            </a:prstGeom>
          </p:spPr>
        </p:pic>
        <p:sp>
          <p:nvSpPr>
            <p:cNvPr id="6" name="Rectangle 5"/>
            <p:cNvSpPr/>
            <p:nvPr/>
          </p:nvSpPr>
          <p:spPr>
            <a:xfrm>
              <a:off x="2249845" y="4964059"/>
              <a:ext cx="1070960" cy="2911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a:off x="2487695" y="5309150"/>
              <a:ext cx="692527" cy="978772"/>
            </a:xfrm>
            <a:prstGeom prst="rect">
              <a:avLst/>
            </a:prstGeom>
            <a:noFill/>
          </p:spPr>
        </p:pic>
        <p:sp>
          <p:nvSpPr>
            <p:cNvPr id="8" name="Rectangle 7"/>
            <p:cNvSpPr/>
            <p:nvPr/>
          </p:nvSpPr>
          <p:spPr>
            <a:xfrm>
              <a:off x="2219201" y="2043647"/>
              <a:ext cx="5357255" cy="28197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peech Bubble: Rectangle with Corners Rounded 9">
              <a:extLst>
                <a:ext uri="{FF2B5EF4-FFF2-40B4-BE49-F238E27FC236}">
                  <a16:creationId xmlns:a16="http://schemas.microsoft.com/office/drawing/2014/main" id="{A377487D-C537-4DDC-8908-11AF06416D4C}"/>
                </a:ext>
              </a:extLst>
            </p:cNvPr>
            <p:cNvSpPr/>
            <p:nvPr/>
          </p:nvSpPr>
          <p:spPr>
            <a:xfrm>
              <a:off x="4004398" y="5564271"/>
              <a:ext cx="2455494" cy="749817"/>
            </a:xfrm>
            <a:prstGeom prst="wedgeRoundRectCallout">
              <a:avLst>
                <a:gd name="adj1" fmla="val -81501"/>
                <a:gd name="adj2" fmla="val -920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Click on Run</a:t>
              </a:r>
            </a:p>
          </p:txBody>
        </p:sp>
      </p:grpSp>
      <p:sp>
        <p:nvSpPr>
          <p:cNvPr id="9" name="Speech Bubble: Rectangle with Corners Rounded 8">
            <a:extLst>
              <a:ext uri="{FF2B5EF4-FFF2-40B4-BE49-F238E27FC236}">
                <a16:creationId xmlns:a16="http://schemas.microsoft.com/office/drawing/2014/main" id="{454E5B8F-C786-4674-9E6A-E9276D1449E5}"/>
              </a:ext>
            </a:extLst>
          </p:cNvPr>
          <p:cNvSpPr/>
          <p:nvPr/>
        </p:nvSpPr>
        <p:spPr>
          <a:xfrm>
            <a:off x="7719475" y="3702451"/>
            <a:ext cx="2455494" cy="749817"/>
          </a:xfrm>
          <a:prstGeom prst="wedgeRoundRectCallout">
            <a:avLst>
              <a:gd name="adj1" fmla="val -49891"/>
              <a:gd name="adj2" fmla="val 1406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Apply required filters</a:t>
            </a:r>
          </a:p>
        </p:txBody>
      </p:sp>
      <p:sp>
        <p:nvSpPr>
          <p:cNvPr id="11" name="Rectangle 10">
            <a:extLst>
              <a:ext uri="{FF2B5EF4-FFF2-40B4-BE49-F238E27FC236}">
                <a16:creationId xmlns:a16="http://schemas.microsoft.com/office/drawing/2014/main" id="{61F0BB8E-B953-4AD1-9F26-4B8E43732686}"/>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4 : Enter the “Criteria” and click “Run”</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EEA9AA-F23A-411D-AF8B-581FF662E35B}"/>
              </a:ext>
            </a:extLst>
          </p:cNvPr>
          <p:cNvPicPr>
            <a:picLocks noChangeAspect="1"/>
          </p:cNvPicPr>
          <p:nvPr/>
        </p:nvPicPr>
        <p:blipFill>
          <a:blip r:embed="rId2"/>
          <a:stretch>
            <a:fillRect/>
          </a:stretch>
        </p:blipFill>
        <p:spPr>
          <a:xfrm>
            <a:off x="1399955" y="1148479"/>
            <a:ext cx="9389953" cy="5322658"/>
          </a:xfrm>
          <a:prstGeom prst="rect">
            <a:avLst/>
          </a:prstGeom>
        </p:spPr>
      </p:pic>
      <p:pic>
        <p:nvPicPr>
          <p:cNvPr id="8" name="Picture 7">
            <a:extLst>
              <a:ext uri="{FF2B5EF4-FFF2-40B4-BE49-F238E27FC236}">
                <a16:creationId xmlns:a16="http://schemas.microsoft.com/office/drawing/2014/main" id="{27B28E71-402E-47C3-B2D3-2DC101AA20BE}"/>
              </a:ext>
            </a:extLst>
          </p:cNvPr>
          <p:cNvPicPr>
            <a:picLocks noChangeAspect="1"/>
          </p:cNvPicPr>
          <p:nvPr/>
        </p:nvPicPr>
        <p:blipFill>
          <a:blip r:embed="rId3"/>
          <a:stretch>
            <a:fillRect/>
          </a:stretch>
        </p:blipFill>
        <p:spPr>
          <a:xfrm>
            <a:off x="1406769" y="1173684"/>
            <a:ext cx="9369083" cy="5283387"/>
          </a:xfrm>
          <a:prstGeom prst="rect">
            <a:avLst/>
          </a:prstGeom>
        </p:spPr>
      </p:pic>
      <p:pic>
        <p:nvPicPr>
          <p:cNvPr id="9" name="Picture 8">
            <a:extLst>
              <a:ext uri="{FF2B5EF4-FFF2-40B4-BE49-F238E27FC236}">
                <a16:creationId xmlns:a16="http://schemas.microsoft.com/office/drawing/2014/main" id="{781EF5A5-9F31-40A6-8F46-84CF33DF8833}"/>
              </a:ext>
            </a:extLst>
          </p:cNvPr>
          <p:cNvPicPr>
            <a:picLocks noChangeAspect="1"/>
          </p:cNvPicPr>
          <p:nvPr/>
        </p:nvPicPr>
        <p:blipFill>
          <a:blip r:embed="rId4"/>
          <a:stretch>
            <a:fillRect/>
          </a:stretch>
        </p:blipFill>
        <p:spPr>
          <a:xfrm>
            <a:off x="1369463" y="1171812"/>
            <a:ext cx="9383150" cy="5318027"/>
          </a:xfrm>
          <a:prstGeom prst="rect">
            <a:avLst/>
          </a:prstGeom>
        </p:spPr>
      </p:pic>
      <p:sp>
        <p:nvSpPr>
          <p:cNvPr id="2" name="Rectangle 1">
            <a:extLst>
              <a:ext uri="{FF2B5EF4-FFF2-40B4-BE49-F238E27FC236}">
                <a16:creationId xmlns:a16="http://schemas.microsoft.com/office/drawing/2014/main" id="{FE4D8076-8C23-4460-8695-DFD0E7895B61}"/>
              </a:ext>
            </a:extLst>
          </p:cNvPr>
          <p:cNvSpPr/>
          <p:nvPr/>
        </p:nvSpPr>
        <p:spPr>
          <a:xfrm>
            <a:off x="2137410" y="3131820"/>
            <a:ext cx="7543800" cy="24003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09DEB48B-EDA9-45CF-A61A-5BECDAC4F756}"/>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5 : Check the “Report Results” </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80801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C341B7-5394-43B7-BC63-0D88179B4B9F}"/>
              </a:ext>
            </a:extLst>
          </p:cNvPr>
          <p:cNvPicPr>
            <a:picLocks noChangeAspect="1"/>
          </p:cNvPicPr>
          <p:nvPr/>
        </p:nvPicPr>
        <p:blipFill>
          <a:blip r:embed="rId2"/>
          <a:stretch>
            <a:fillRect/>
          </a:stretch>
        </p:blipFill>
        <p:spPr>
          <a:xfrm>
            <a:off x="1252026" y="1084864"/>
            <a:ext cx="9720774" cy="5386274"/>
          </a:xfrm>
          <a:prstGeom prst="rect">
            <a:avLst/>
          </a:prstGeom>
        </p:spPr>
      </p:pic>
      <p:sp>
        <p:nvSpPr>
          <p:cNvPr id="6" name="Rectangle 5"/>
          <p:cNvSpPr/>
          <p:nvPr/>
        </p:nvSpPr>
        <p:spPr>
          <a:xfrm>
            <a:off x="4091220" y="3195145"/>
            <a:ext cx="1186038" cy="2837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peech Bubble: Rectangle with Corners Rounded 6">
            <a:extLst>
              <a:ext uri="{FF2B5EF4-FFF2-40B4-BE49-F238E27FC236}">
                <a16:creationId xmlns:a16="http://schemas.microsoft.com/office/drawing/2014/main" id="{19450CE6-0C7C-48FC-8CDE-AB7F89755CE2}"/>
              </a:ext>
            </a:extLst>
          </p:cNvPr>
          <p:cNvSpPr/>
          <p:nvPr/>
        </p:nvSpPr>
        <p:spPr>
          <a:xfrm>
            <a:off x="2969496" y="1390187"/>
            <a:ext cx="2455494" cy="1087199"/>
          </a:xfrm>
          <a:prstGeom prst="wedgeRoundRectCallout">
            <a:avLst>
              <a:gd name="adj1" fmla="val -528"/>
              <a:gd name="adj2" fmla="val 1106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Click on Export to download the report</a:t>
            </a:r>
          </a:p>
        </p:txBody>
      </p:sp>
      <p:sp>
        <p:nvSpPr>
          <p:cNvPr id="8" name="Rectangle 7">
            <a:extLst>
              <a:ext uri="{FF2B5EF4-FFF2-40B4-BE49-F238E27FC236}">
                <a16:creationId xmlns:a16="http://schemas.microsoft.com/office/drawing/2014/main" id="{E31F6EFA-70D9-4567-947A-F8848D72177C}"/>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6 : Click on “Export” button to save</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56658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Power house\Latest September\slide8.2.png"/>
          <p:cNvPicPr>
            <a:picLocks noChangeAspect="1" noChangeArrowheads="1"/>
          </p:cNvPicPr>
          <p:nvPr/>
        </p:nvPicPr>
        <p:blipFill>
          <a:blip r:embed="rId2"/>
          <a:stretch>
            <a:fillRect/>
          </a:stretch>
        </p:blipFill>
        <p:spPr bwMode="auto">
          <a:xfrm>
            <a:off x="1191491" y="1042030"/>
            <a:ext cx="9795164" cy="5443176"/>
          </a:xfrm>
          <a:prstGeom prst="rect">
            <a:avLst/>
          </a:prstGeom>
          <a:noFill/>
        </p:spPr>
      </p:pic>
      <p:sp>
        <p:nvSpPr>
          <p:cNvPr id="7" name="Rectangle 6"/>
          <p:cNvSpPr/>
          <p:nvPr/>
        </p:nvSpPr>
        <p:spPr>
          <a:xfrm>
            <a:off x="4046148" y="3184386"/>
            <a:ext cx="1547827" cy="5054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a:off x="4560823" y="3705847"/>
            <a:ext cx="692527" cy="978772"/>
          </a:xfrm>
          <a:prstGeom prst="rect">
            <a:avLst/>
          </a:prstGeom>
          <a:noFill/>
        </p:spPr>
      </p:pic>
      <p:sp>
        <p:nvSpPr>
          <p:cNvPr id="9" name="Speech Bubble: Rectangle with Corners Rounded 8">
            <a:extLst>
              <a:ext uri="{FF2B5EF4-FFF2-40B4-BE49-F238E27FC236}">
                <a16:creationId xmlns:a16="http://schemas.microsoft.com/office/drawing/2014/main" id="{75F43B70-1B16-408A-A496-BCDDA168887B}"/>
              </a:ext>
            </a:extLst>
          </p:cNvPr>
          <p:cNvSpPr/>
          <p:nvPr/>
        </p:nvSpPr>
        <p:spPr>
          <a:xfrm>
            <a:off x="2969496" y="1390187"/>
            <a:ext cx="2455494" cy="1087199"/>
          </a:xfrm>
          <a:prstGeom prst="wedgeRoundRectCallout">
            <a:avLst>
              <a:gd name="adj1" fmla="val 17225"/>
              <a:gd name="adj2" fmla="val 14194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Select the file format you want to download</a:t>
            </a:r>
          </a:p>
        </p:txBody>
      </p:sp>
      <p:sp>
        <p:nvSpPr>
          <p:cNvPr id="10" name="Rectangle 9">
            <a:extLst>
              <a:ext uri="{FF2B5EF4-FFF2-40B4-BE49-F238E27FC236}">
                <a16:creationId xmlns:a16="http://schemas.microsoft.com/office/drawing/2014/main" id="{0D196173-6AF8-4E3A-83B6-28429256C0CF}"/>
              </a:ext>
            </a:extLst>
          </p:cNvPr>
          <p:cNvSpPr/>
          <p:nvPr/>
        </p:nvSpPr>
        <p:spPr>
          <a:xfrm>
            <a:off x="137440" y="896063"/>
            <a:ext cx="9085064"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pPr algn="ctr"/>
            <a:r>
              <a:rPr lang="en-IN" sz="2800">
                <a:solidFill>
                  <a:schemeClr val="bg1"/>
                </a:solidFill>
              </a:rPr>
              <a:t>Step 6: Choose Export format in the dropdown</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44B48B-C8E6-4414-BEC9-2EF2A8DBBA6D}"/>
              </a:ext>
            </a:extLst>
          </p:cNvPr>
          <p:cNvPicPr>
            <a:picLocks noChangeAspect="1"/>
          </p:cNvPicPr>
          <p:nvPr/>
        </p:nvPicPr>
        <p:blipFill>
          <a:blip r:embed="rId2"/>
          <a:stretch>
            <a:fillRect/>
          </a:stretch>
        </p:blipFill>
        <p:spPr>
          <a:xfrm>
            <a:off x="1072796" y="1051530"/>
            <a:ext cx="9969270" cy="5243805"/>
          </a:xfrm>
          <a:prstGeom prst="rect">
            <a:avLst/>
          </a:prstGeom>
        </p:spPr>
      </p:pic>
      <p:sp>
        <p:nvSpPr>
          <p:cNvPr id="8" name="Rectangle 7"/>
          <p:cNvSpPr/>
          <p:nvPr/>
        </p:nvSpPr>
        <p:spPr>
          <a:xfrm>
            <a:off x="9199419" y="5749636"/>
            <a:ext cx="1579418" cy="2078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flipV="1">
            <a:off x="9680380" y="4757007"/>
            <a:ext cx="692527" cy="978772"/>
          </a:xfrm>
          <a:prstGeom prst="rect">
            <a:avLst/>
          </a:prstGeom>
          <a:noFill/>
        </p:spPr>
      </p:pic>
      <p:sp>
        <p:nvSpPr>
          <p:cNvPr id="6" name="Speech Bubble: Rectangle with Corners Rounded 5">
            <a:extLst>
              <a:ext uri="{FF2B5EF4-FFF2-40B4-BE49-F238E27FC236}">
                <a16:creationId xmlns:a16="http://schemas.microsoft.com/office/drawing/2014/main" id="{14FCFB39-B967-422A-82E6-BEC1878E305F}"/>
              </a:ext>
            </a:extLst>
          </p:cNvPr>
          <p:cNvSpPr/>
          <p:nvPr/>
        </p:nvSpPr>
        <p:spPr>
          <a:xfrm>
            <a:off x="7154253" y="3931369"/>
            <a:ext cx="3218654" cy="1087199"/>
          </a:xfrm>
          <a:prstGeom prst="wedgeRoundRectCallout">
            <a:avLst>
              <a:gd name="adj1" fmla="val 37144"/>
              <a:gd name="adj2" fmla="val 10380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Click save to confirm download Select Save as to save the file to the desired location</a:t>
            </a:r>
          </a:p>
        </p:txBody>
      </p:sp>
      <p:sp>
        <p:nvSpPr>
          <p:cNvPr id="7" name="Rectangle 6">
            <a:extLst>
              <a:ext uri="{FF2B5EF4-FFF2-40B4-BE49-F238E27FC236}">
                <a16:creationId xmlns:a16="http://schemas.microsoft.com/office/drawing/2014/main" id="{3F7C3821-5AB8-4AA9-99F6-CA403A7DA52E}"/>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7 : Click on “Save as”  </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20024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childTnLst>
                                </p:cTn>
                              </p:par>
                              <p:par>
                                <p:cTn id="14" presetID="47"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I:\Power house\Latest September\slide12.png"/>
          <p:cNvPicPr>
            <a:picLocks noChangeAspect="1" noChangeArrowheads="1"/>
          </p:cNvPicPr>
          <p:nvPr/>
        </p:nvPicPr>
        <p:blipFill>
          <a:blip r:embed="rId2"/>
          <a:srcRect/>
          <a:stretch>
            <a:fillRect/>
          </a:stretch>
        </p:blipFill>
        <p:spPr bwMode="auto">
          <a:xfrm>
            <a:off x="2052219" y="1025236"/>
            <a:ext cx="7936922" cy="5527964"/>
          </a:xfrm>
          <a:prstGeom prst="rect">
            <a:avLst/>
          </a:prstGeom>
          <a:noFill/>
        </p:spPr>
      </p:pic>
      <p:sp>
        <p:nvSpPr>
          <p:cNvPr id="5" name="Speech Bubble: Rectangle with Corners Rounded 4">
            <a:extLst>
              <a:ext uri="{FF2B5EF4-FFF2-40B4-BE49-F238E27FC236}">
                <a16:creationId xmlns:a16="http://schemas.microsoft.com/office/drawing/2014/main" id="{93DA6F6B-002D-4ACD-92C1-03657B39D6DA}"/>
              </a:ext>
            </a:extLst>
          </p:cNvPr>
          <p:cNvSpPr/>
          <p:nvPr/>
        </p:nvSpPr>
        <p:spPr>
          <a:xfrm>
            <a:off x="2969496" y="1548456"/>
            <a:ext cx="2814084" cy="1034724"/>
          </a:xfrm>
          <a:prstGeom prst="wedgeRoundRectCallout">
            <a:avLst>
              <a:gd name="adj1" fmla="val -528"/>
              <a:gd name="adj2" fmla="val 1106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Provide the file location and file name to save the report</a:t>
            </a:r>
          </a:p>
        </p:txBody>
      </p:sp>
      <p:sp>
        <p:nvSpPr>
          <p:cNvPr id="6" name="Rectangle 5">
            <a:extLst>
              <a:ext uri="{FF2B5EF4-FFF2-40B4-BE49-F238E27FC236}">
                <a16:creationId xmlns:a16="http://schemas.microsoft.com/office/drawing/2014/main" id="{885391EE-3E2E-4CA0-B754-4A2BE88AAE86}"/>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8 : provide new “File name”</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I:\Power house\Latest September\slide17.png"/>
          <p:cNvPicPr>
            <a:picLocks noChangeAspect="1" noChangeArrowheads="1"/>
          </p:cNvPicPr>
          <p:nvPr/>
        </p:nvPicPr>
        <p:blipFill>
          <a:blip r:embed="rId2"/>
          <a:srcRect/>
          <a:stretch>
            <a:fillRect/>
          </a:stretch>
        </p:blipFill>
        <p:spPr bwMode="auto">
          <a:xfrm>
            <a:off x="2063931" y="1136469"/>
            <a:ext cx="7942217" cy="4754880"/>
          </a:xfrm>
          <a:prstGeom prst="rect">
            <a:avLst/>
          </a:prstGeom>
          <a:noFill/>
        </p:spPr>
      </p:pic>
      <p:sp>
        <p:nvSpPr>
          <p:cNvPr id="7" name="Rectangle 6"/>
          <p:cNvSpPr/>
          <p:nvPr/>
        </p:nvSpPr>
        <p:spPr>
          <a:xfrm>
            <a:off x="6708160" y="5601488"/>
            <a:ext cx="729985" cy="3152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dmin08\AppData\Local\Microsoft\Windows\Temporary Internet Files\Content.IE5\AE028HV2\hand-finger-arm-person-point-15362-large[1].png"/>
          <p:cNvPicPr>
            <a:picLocks noChangeAspect="1" noChangeArrowheads="1"/>
          </p:cNvPicPr>
          <p:nvPr/>
        </p:nvPicPr>
        <p:blipFill>
          <a:blip r:embed="rId3" cstate="print"/>
          <a:srcRect/>
          <a:stretch>
            <a:fillRect/>
          </a:stretch>
        </p:blipFill>
        <p:spPr bwMode="auto">
          <a:xfrm flipV="1">
            <a:off x="6819342" y="4589579"/>
            <a:ext cx="692527" cy="978772"/>
          </a:xfrm>
          <a:prstGeom prst="rect">
            <a:avLst/>
          </a:prstGeom>
          <a:noFill/>
        </p:spPr>
      </p:pic>
      <p:sp>
        <p:nvSpPr>
          <p:cNvPr id="9" name="Speech Bubble: Rectangle with Corners Rounded 8">
            <a:extLst>
              <a:ext uri="{FF2B5EF4-FFF2-40B4-BE49-F238E27FC236}">
                <a16:creationId xmlns:a16="http://schemas.microsoft.com/office/drawing/2014/main" id="{C570C7FB-BA99-45CE-8AEA-67CA920C6806}"/>
              </a:ext>
            </a:extLst>
          </p:cNvPr>
          <p:cNvSpPr/>
          <p:nvPr/>
        </p:nvSpPr>
        <p:spPr>
          <a:xfrm>
            <a:off x="7154253" y="3931369"/>
            <a:ext cx="2455494" cy="1087199"/>
          </a:xfrm>
          <a:prstGeom prst="wedgeRoundRectCallout">
            <a:avLst>
              <a:gd name="adj1" fmla="val -52489"/>
              <a:gd name="adj2" fmla="val 949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Click here to open the downloaded file</a:t>
            </a:r>
          </a:p>
        </p:txBody>
      </p:sp>
      <p:sp>
        <p:nvSpPr>
          <p:cNvPr id="10" name="Rectangle 9">
            <a:extLst>
              <a:ext uri="{FF2B5EF4-FFF2-40B4-BE49-F238E27FC236}">
                <a16:creationId xmlns:a16="http://schemas.microsoft.com/office/drawing/2014/main" id="{2CB4A145-8FC4-4660-9F39-2A2DE21D1606}"/>
              </a:ext>
            </a:extLst>
          </p:cNvPr>
          <p:cNvSpPr/>
          <p:nvPr/>
        </p:nvSpPr>
        <p:spPr>
          <a:xfrm>
            <a:off x="137440" y="896063"/>
            <a:ext cx="9075140"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9 : Click on “Open” to check the final report  </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par>
                                <p:cTn id="14" presetID="47"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Power house\Latest September\slide18.png"/>
          <p:cNvPicPr>
            <a:picLocks noChangeAspect="1" noChangeArrowheads="1"/>
          </p:cNvPicPr>
          <p:nvPr/>
        </p:nvPicPr>
        <p:blipFill>
          <a:blip r:embed="rId2"/>
          <a:srcRect/>
          <a:stretch>
            <a:fillRect/>
          </a:stretch>
        </p:blipFill>
        <p:spPr bwMode="auto">
          <a:xfrm>
            <a:off x="1597089" y="1067311"/>
            <a:ext cx="9147111" cy="4876289"/>
          </a:xfrm>
          <a:prstGeom prst="rect">
            <a:avLst/>
          </a:prstGeom>
          <a:noFill/>
        </p:spPr>
      </p:pic>
      <p:sp>
        <p:nvSpPr>
          <p:cNvPr id="4" name="Speech Bubble: Rectangle with Corners Rounded 3">
            <a:extLst>
              <a:ext uri="{FF2B5EF4-FFF2-40B4-BE49-F238E27FC236}">
                <a16:creationId xmlns:a16="http://schemas.microsoft.com/office/drawing/2014/main" id="{194A0244-D0E1-4A4F-A07E-702ECCA616B2}"/>
              </a:ext>
            </a:extLst>
          </p:cNvPr>
          <p:cNvSpPr/>
          <p:nvPr/>
        </p:nvSpPr>
        <p:spPr>
          <a:xfrm>
            <a:off x="6170644" y="1067311"/>
            <a:ext cx="2455494" cy="1087199"/>
          </a:xfrm>
          <a:prstGeom prst="wedgeRoundRectCallout">
            <a:avLst>
              <a:gd name="adj1" fmla="val -528"/>
              <a:gd name="adj2" fmla="val 1106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Downloaded Report</a:t>
            </a:r>
          </a:p>
        </p:txBody>
      </p:sp>
      <p:sp>
        <p:nvSpPr>
          <p:cNvPr id="6" name="Rectangle 5">
            <a:extLst>
              <a:ext uri="{FF2B5EF4-FFF2-40B4-BE49-F238E27FC236}">
                <a16:creationId xmlns:a16="http://schemas.microsoft.com/office/drawing/2014/main" id="{CA79AA00-D2D6-4937-9B17-C92B86A8145F}"/>
              </a:ext>
            </a:extLst>
          </p:cNvPr>
          <p:cNvSpPr/>
          <p:nvPr/>
        </p:nvSpPr>
        <p:spPr>
          <a:xfrm>
            <a:off x="137440" y="896063"/>
            <a:ext cx="8484046"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lIns="91440" tIns="45720" rIns="91440" bIns="45720">
            <a:spAutoFit/>
          </a:bodyPr>
          <a:lstStyle/>
          <a:p>
            <a:r>
              <a:rPr lang="en-IN" sz="2800" dirty="0">
                <a:solidFill>
                  <a:schemeClr val="bg1"/>
                </a:solidFill>
              </a:rPr>
              <a:t>Step 10 : Get the final report</a:t>
            </a:r>
            <a:endParaRPr lang="en-US" sz="28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9A9E6F-7B00-4BC4-81AA-5800E6B09DA1}"/>
              </a:ext>
            </a:extLst>
          </p:cNvPr>
          <p:cNvSpPr>
            <a:spLocks noGrp="1"/>
          </p:cNvSpPr>
          <p:nvPr>
            <p:ph idx="1"/>
          </p:nvPr>
        </p:nvSpPr>
        <p:spPr>
          <a:xfrm>
            <a:off x="640080" y="2678129"/>
            <a:ext cx="10911840" cy="905043"/>
          </a:xfrm>
        </p:spPr>
        <p:txBody>
          <a:bodyPr>
            <a:normAutofit fontScale="92500" lnSpcReduction="20000"/>
          </a:bodyPr>
          <a:lstStyle/>
          <a:p>
            <a:pPr marL="0" indent="0" algn="ctr">
              <a:buNone/>
            </a:pPr>
            <a:r>
              <a:rPr lang="en-IN" sz="6000" dirty="0"/>
              <a:t>Thank you</a:t>
            </a:r>
          </a:p>
        </p:txBody>
      </p:sp>
    </p:spTree>
    <p:extLst>
      <p:ext uri="{BB962C8B-B14F-4D97-AF65-F5344CB8AC3E}">
        <p14:creationId xmlns:p14="http://schemas.microsoft.com/office/powerpoint/2010/main" val="33341478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0</TotalTime>
  <Words>363</Words>
  <Application>Microsoft Office PowerPoint</Application>
  <PresentationFormat>Widescreen</PresentationFormat>
  <Paragraphs>37</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Verdana</vt:lpstr>
      <vt:lpstr>Wingdings 2</vt:lpstr>
      <vt:lpstr>Aspect</vt:lpstr>
      <vt:lpstr>Download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Upadhye, Shaziya</dc:creator>
  <cp:lastModifiedBy>Alistair Clarke</cp:lastModifiedBy>
  <cp:revision>53</cp:revision>
  <dcterms:created xsi:type="dcterms:W3CDTF">2017-10-25T11:34:59Z</dcterms:created>
  <dcterms:modified xsi:type="dcterms:W3CDTF">2021-11-03T13:20:41Z</dcterms:modified>
</cp:coreProperties>
</file>